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1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PPGEA_UFV_logo_65_anos_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365760"/>
            <a:ext cx="3383280" cy="209142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251960" y="1755648"/>
            <a:ext cx="4846320" cy="32004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098280" y="1755648"/>
            <a:ext cx="2011680" cy="32004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2651760"/>
            <a:ext cx="7955279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000" b="1">
                <a:solidFill>
                  <a:srgbClr val="054F6B"/>
                </a:solidFill>
                <a:latin typeface="Arial"/>
              </a:rPr>
              <a:t>TÍTULO DA APRESENTAÇÃO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088" y="3429000"/>
            <a:ext cx="6858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118BB6"/>
                </a:solidFill>
                <a:latin typeface="Arial"/>
              </a:rPr>
              <a:t>Subtítulo ou contexto da apresentação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088" y="457200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172D3A"/>
                </a:solidFill>
                <a:latin typeface="Arial"/>
              </a:rPr>
              <a:t>Nome do(a) apresentador(a)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088" y="4919472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627680"/>
                </a:solidFill>
                <a:latin typeface="Arial"/>
              </a:rPr>
              <a:t>Evento • Viçosa, MG • 2026</a:t>
            </a:r>
          </a:p>
        </p:txBody>
      </p:sp>
      <p:pic>
        <p:nvPicPr>
          <p:cNvPr id="10" name="Picture 9" descr="a8f2d5aa-744c-4de8-9599-400a4aaf6e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526" y="6220676"/>
            <a:ext cx="529099" cy="396824"/>
          </a:xfrm>
          <a:prstGeom prst="rect">
            <a:avLst/>
          </a:prstGeom>
        </p:spPr>
      </p:pic>
      <p:sp>
        <p:nvSpPr>
          <p:cNvPr id="11" name="Rectangle 18">
            <a:extLst>
              <a:ext uri="{FF2B5EF4-FFF2-40B4-BE49-F238E27FC236}">
                <a16:creationId xmlns:a16="http://schemas.microsoft.com/office/drawing/2014/main" id="{CDD59FD3-A1BA-44BD-8533-9E194F25DB0E}"/>
              </a:ext>
            </a:extLst>
          </p:cNvPr>
          <p:cNvSpPr/>
          <p:nvPr/>
        </p:nvSpPr>
        <p:spPr>
          <a:xfrm>
            <a:off x="640080" y="6419088"/>
            <a:ext cx="420624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9">
            <a:extLst>
              <a:ext uri="{FF2B5EF4-FFF2-40B4-BE49-F238E27FC236}">
                <a16:creationId xmlns:a16="http://schemas.microsoft.com/office/drawing/2014/main" id="{E04339CD-7A2E-41D9-9063-FC665C962BD6}"/>
              </a:ext>
            </a:extLst>
          </p:cNvPr>
          <p:cNvSpPr/>
          <p:nvPr/>
        </p:nvSpPr>
        <p:spPr>
          <a:xfrm>
            <a:off x="7360920" y="6419088"/>
            <a:ext cx="384048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PPGEA_UFV_logo_65_anos_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01168"/>
            <a:ext cx="2057400" cy="12718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325880"/>
            <a:ext cx="79552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054F6B"/>
                </a:solidFill>
                <a:latin typeface="Arial"/>
              </a:rPr>
              <a:t>Roteiro da apresentação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847088"/>
            <a:ext cx="658368" cy="36576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1975104"/>
            <a:ext cx="77724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118BB6"/>
                </a:solidFill>
                <a:latin typeface="Arial"/>
              </a:rPr>
              <a:t>Sumário ou agenda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560320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C9A227"/>
                </a:solidFill>
                <a:latin typeface="Arial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560320"/>
            <a:ext cx="5029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054F6B"/>
                </a:solidFill>
                <a:latin typeface="Arial"/>
              </a:rPr>
              <a:t>Contexto e problema</a:t>
            </a:r>
          </a:p>
        </p:txBody>
      </p:sp>
      <p:sp>
        <p:nvSpPr>
          <p:cNvPr id="9" name="Rectangle 8"/>
          <p:cNvSpPr/>
          <p:nvPr/>
        </p:nvSpPr>
        <p:spPr>
          <a:xfrm>
            <a:off x="6492240" y="2724912"/>
            <a:ext cx="4389120" cy="10972"/>
          </a:xfrm>
          <a:prstGeom prst="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327355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C9A227"/>
                </a:solidFill>
                <a:latin typeface="Arial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3273552"/>
            <a:ext cx="5029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054F6B"/>
                </a:solidFill>
                <a:latin typeface="Arial"/>
              </a:rPr>
              <a:t>Método e dados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92240" y="3438144"/>
            <a:ext cx="4389120" cy="10972"/>
          </a:xfrm>
          <a:prstGeom prst="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31520" y="3986783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C9A227"/>
                </a:solidFill>
                <a:latin typeface="Arial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3986783"/>
            <a:ext cx="5029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054F6B"/>
                </a:solidFill>
                <a:latin typeface="Arial"/>
              </a:rPr>
              <a:t>Resultados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92240" y="4151375"/>
            <a:ext cx="4389120" cy="10972"/>
          </a:xfrm>
          <a:prstGeom prst="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1520" y="4700016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C9A227"/>
                </a:solidFill>
                <a:latin typeface="Arial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4700016"/>
            <a:ext cx="5029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>
                <a:solidFill>
                  <a:srgbClr val="054F6B"/>
                </a:solidFill>
                <a:latin typeface="Arial"/>
              </a:rPr>
              <a:t>Implicações e conclusões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92240" y="4864607"/>
            <a:ext cx="4389120" cy="10972"/>
          </a:xfrm>
          <a:prstGeom prst="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40080" y="6419088"/>
            <a:ext cx="420624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60920" y="6419088"/>
            <a:ext cx="384048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a8f2d5aa-744c-4de8-9599-400a4aaf6e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6236208"/>
            <a:ext cx="530352" cy="39776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58368" y="6473952"/>
            <a:ext cx="27432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00" b="1">
                <a:solidFill>
                  <a:srgbClr val="627680"/>
                </a:solidFill>
                <a:latin typeface="Arial"/>
              </a:rPr>
              <a:t>PPGEA - UFV | 65 ANOS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92840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00" b="0">
                <a:solidFill>
                  <a:srgbClr val="627680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14600" cy="6858000"/>
          </a:xfrm>
          <a:prstGeom prst="rect">
            <a:avLst/>
          </a:prstGeom>
          <a:solidFill>
            <a:srgbClr val="054F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514600" y="0"/>
            <a:ext cx="91440" cy="6858000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606040" y="0"/>
            <a:ext cx="22860" cy="6858000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66928" y="1234440"/>
            <a:ext cx="10972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000" b="1">
                <a:solidFill>
                  <a:srgbClr val="C9A227"/>
                </a:solidFill>
                <a:latin typeface="Arial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103120"/>
            <a:ext cx="1737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300" b="1">
                <a:solidFill>
                  <a:srgbClr val="FFFFFF"/>
                </a:solidFill>
                <a:latin typeface="Arial"/>
              </a:rPr>
              <a:t>ABERTURA
DE SEÇÃO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2194560"/>
            <a:ext cx="6400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054F6B"/>
                </a:solidFill>
                <a:latin typeface="Arial"/>
              </a:rPr>
              <a:t>Título da seção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56432" y="2971800"/>
            <a:ext cx="6126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0">
                <a:solidFill>
                  <a:srgbClr val="627680"/>
                </a:solidFill>
                <a:latin typeface="Arial"/>
              </a:rPr>
              <a:t>Uma frase curta para introduzir a próxima parte.</a:t>
            </a:r>
          </a:p>
        </p:txBody>
      </p:sp>
      <p:pic>
        <p:nvPicPr>
          <p:cNvPr id="10" name="Picture 9" descr="a8f2d5aa-744c-4de8-9599-400a4aaf6e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640" y="6308576"/>
            <a:ext cx="594360" cy="4457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PPGEA_UFV_logo_65_anos_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01168"/>
            <a:ext cx="2057400" cy="12718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325880"/>
            <a:ext cx="79552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054F6B"/>
                </a:solidFill>
                <a:latin typeface="Arial"/>
              </a:rPr>
              <a:t>Título do slide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847088"/>
            <a:ext cx="658368" cy="36576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1975104"/>
            <a:ext cx="77724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118BB6"/>
                </a:solidFill>
                <a:latin typeface="Arial"/>
              </a:rPr>
              <a:t>Texto + imagem, gráfico ou mapa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578608"/>
            <a:ext cx="4389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1">
                <a:solidFill>
                  <a:srgbClr val="054F6B"/>
                </a:solidFill>
                <a:latin typeface="Arial"/>
              </a:rPr>
              <a:t>Texto principal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971800"/>
            <a:ext cx="4572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0">
                <a:solidFill>
                  <a:srgbClr val="172D3A"/>
                </a:solidFill>
                <a:latin typeface="Arial"/>
              </a:rPr>
              <a:t>Insira aqui a argumentação, evidências ou explicação principal.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160520"/>
            <a:ext cx="365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C9A227"/>
                </a:solidFill>
                <a:latin typeface="Arial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160520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172D3A"/>
                </a:solidFill>
                <a:latin typeface="Arial"/>
              </a:rPr>
              <a:t>Primeiro ponto ou evidência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4690872"/>
            <a:ext cx="365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C9A227"/>
                </a:solidFill>
                <a:latin typeface="Arial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4690872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172D3A"/>
                </a:solidFill>
                <a:latin typeface="Arial"/>
              </a:rPr>
              <a:t>Segundo ponto ou evidência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221224"/>
            <a:ext cx="365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C9A227"/>
                </a:solidFill>
                <a:latin typeface="Arial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5221224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172D3A"/>
                </a:solidFill>
                <a:latin typeface="Arial"/>
              </a:rPr>
              <a:t>Terceiro ponto ou evidência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37960" y="1417320"/>
            <a:ext cx="4709160" cy="4297680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903720" y="3154680"/>
            <a:ext cx="397763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18BB6"/>
                </a:solidFill>
                <a:latin typeface="Arial"/>
              </a:rPr>
              <a:t>IMAGEM • GRÁFICO • MAPA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3566160"/>
            <a:ext cx="397763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627680"/>
                </a:solidFill>
                <a:latin typeface="Arial"/>
              </a:rPr>
              <a:t>Substitua este quadro pelo conteúdo visual.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6419088"/>
            <a:ext cx="420624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360920" y="6419088"/>
            <a:ext cx="384048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a8f2d5aa-744c-4de8-9599-400a4aaf6e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6236208"/>
            <a:ext cx="530352" cy="39776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8368" y="6473952"/>
            <a:ext cx="27432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00" b="1">
                <a:solidFill>
                  <a:srgbClr val="627680"/>
                </a:solidFill>
                <a:latin typeface="Arial"/>
              </a:rPr>
              <a:t>PPGEA - UFV | 65 ANOS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92840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00" b="0">
                <a:solidFill>
                  <a:srgbClr val="627680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PPGEA_UFV_logo_65_anos_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01168"/>
            <a:ext cx="2057400" cy="12718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325880"/>
            <a:ext cx="79552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dirty="0" err="1">
                <a:solidFill>
                  <a:srgbClr val="054F6B"/>
                </a:solidFill>
                <a:latin typeface="Arial"/>
              </a:rPr>
              <a:t>Comparação</a:t>
            </a:r>
            <a:r>
              <a:rPr sz="2400" b="1" dirty="0">
                <a:solidFill>
                  <a:srgbClr val="054F6B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054F6B"/>
                </a:solidFill>
                <a:latin typeface="Arial"/>
              </a:rPr>
              <a:t>em</a:t>
            </a:r>
            <a:r>
              <a:rPr sz="2400" b="1" dirty="0">
                <a:solidFill>
                  <a:srgbClr val="054F6B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054F6B"/>
                </a:solidFill>
                <a:latin typeface="Arial"/>
              </a:rPr>
              <a:t>duas</a:t>
            </a:r>
            <a:r>
              <a:rPr sz="2400" b="1" dirty="0">
                <a:solidFill>
                  <a:srgbClr val="054F6B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054F6B"/>
                </a:solidFill>
                <a:latin typeface="Arial"/>
              </a:rPr>
              <a:t>colunas</a:t>
            </a:r>
            <a:endParaRPr sz="2400" b="1" dirty="0">
              <a:solidFill>
                <a:srgbClr val="054F6B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0080" y="1847088"/>
            <a:ext cx="658368" cy="36576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1975104"/>
            <a:ext cx="77724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118BB6"/>
                </a:solidFill>
                <a:latin typeface="Arial"/>
              </a:rPr>
              <a:t>Conceitos, métodos ou cenários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2578608"/>
            <a:ext cx="5074920" cy="3063240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816352"/>
            <a:ext cx="457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>
                <a:solidFill>
                  <a:srgbClr val="C9A227"/>
                </a:solidFill>
                <a:latin typeface="Arial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2816352"/>
            <a:ext cx="3474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054F6B"/>
                </a:solidFill>
                <a:latin typeface="Arial"/>
              </a:rPr>
              <a:t>Primeira perspectiva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3611880"/>
            <a:ext cx="356616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172D3A"/>
                </a:solidFill>
                <a:latin typeface="Arial"/>
              </a:rPr>
              <a:t>• Ponto principal
• Evidência ou explicação
• Implicação ou conclusão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63640" y="2578608"/>
            <a:ext cx="5074920" cy="3063240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37959" y="2816352"/>
            <a:ext cx="457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>
                <a:solidFill>
                  <a:srgbClr val="C9A227"/>
                </a:solidFill>
                <a:latin typeface="Arial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0" y="2816352"/>
            <a:ext cx="3474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054F6B"/>
                </a:solidFill>
                <a:latin typeface="Arial"/>
              </a:rPr>
              <a:t>Segunda perspectiva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32320" y="3611880"/>
            <a:ext cx="356616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0">
                <a:solidFill>
                  <a:srgbClr val="172D3A"/>
                </a:solidFill>
                <a:latin typeface="Arial"/>
              </a:rPr>
              <a:t>• Ponto principal
• Evidência ou explicação
• Implicação ou conclusão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6419088"/>
            <a:ext cx="420624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360920" y="6419088"/>
            <a:ext cx="384048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a8f2d5aa-744c-4de8-9599-400a4aaf6e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6236208"/>
            <a:ext cx="530352" cy="39776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8368" y="6473952"/>
            <a:ext cx="27432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00" b="1">
                <a:solidFill>
                  <a:srgbClr val="627680"/>
                </a:solidFill>
                <a:latin typeface="Arial"/>
              </a:rPr>
              <a:t>PPGEA - UFV | 65 ANOS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92840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00" b="0">
                <a:solidFill>
                  <a:srgbClr val="627680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PPGEA_UFV_logo_65_anos_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01168"/>
            <a:ext cx="2057400" cy="12718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325880"/>
            <a:ext cx="79552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054F6B"/>
                </a:solidFill>
                <a:latin typeface="Arial"/>
              </a:rPr>
              <a:t>Três pilares ou dimensões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847088"/>
            <a:ext cx="658368" cy="36576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1975104"/>
            <a:ext cx="77724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118BB6"/>
                </a:solidFill>
                <a:latin typeface="Arial"/>
              </a:rPr>
              <a:t>Síntese conceitual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2606040"/>
            <a:ext cx="3337560" cy="2971800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41832" y="2834640"/>
            <a:ext cx="502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C9A227"/>
                </a:solidFill>
                <a:latin typeface="Arial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3383280"/>
            <a:ext cx="2651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054F6B"/>
                </a:solidFill>
                <a:latin typeface="Arial"/>
              </a:rPr>
              <a:t>Pilar um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1832" y="4069080"/>
            <a:ext cx="2069797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0" dirty="0" err="1">
                <a:solidFill>
                  <a:srgbClr val="172D3A"/>
                </a:solidFill>
                <a:latin typeface="Arial"/>
              </a:rPr>
              <a:t>Descrição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 breve do </a:t>
            </a:r>
            <a:r>
              <a:rPr sz="1300" b="0" dirty="0" err="1">
                <a:solidFill>
                  <a:srgbClr val="172D3A"/>
                </a:solidFill>
                <a:latin typeface="Arial"/>
              </a:rPr>
              <a:t>eixo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, </a:t>
            </a:r>
            <a:endParaRPr lang="pt-BR" sz="1300" b="0" dirty="0">
              <a:solidFill>
                <a:srgbClr val="172D3A"/>
              </a:solidFill>
              <a:latin typeface="Arial"/>
            </a:endParaRPr>
          </a:p>
          <a:p>
            <a:pPr algn="l"/>
            <a:r>
              <a:rPr sz="1300" b="0" dirty="0" err="1">
                <a:solidFill>
                  <a:srgbClr val="172D3A"/>
                </a:solidFill>
                <a:latin typeface="Arial"/>
              </a:rPr>
              <a:t>resultado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172D3A"/>
                </a:solidFill>
                <a:latin typeface="Arial"/>
              </a:rPr>
              <a:t>ou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172D3A"/>
                </a:solidFill>
                <a:latin typeface="Arial"/>
              </a:rPr>
              <a:t>dimensão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16552" y="2606040"/>
            <a:ext cx="3337560" cy="2971800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72584" y="2834640"/>
            <a:ext cx="502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C9A227"/>
                </a:solidFill>
                <a:latin typeface="Arial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2584" y="3383280"/>
            <a:ext cx="2651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054F6B"/>
                </a:solidFill>
                <a:latin typeface="Arial"/>
              </a:rPr>
              <a:t>Pilar dois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2584" y="4069080"/>
            <a:ext cx="2069797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0" dirty="0" err="1">
                <a:solidFill>
                  <a:srgbClr val="172D3A"/>
                </a:solidFill>
                <a:latin typeface="Arial"/>
              </a:rPr>
              <a:t>Descrição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 breve do </a:t>
            </a:r>
            <a:r>
              <a:rPr sz="1300" b="0" dirty="0" err="1">
                <a:solidFill>
                  <a:srgbClr val="172D3A"/>
                </a:solidFill>
                <a:latin typeface="Arial"/>
              </a:rPr>
              <a:t>eixo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, </a:t>
            </a:r>
            <a:endParaRPr lang="pt-BR" sz="1300" b="0" dirty="0">
              <a:solidFill>
                <a:srgbClr val="172D3A"/>
              </a:solidFill>
              <a:latin typeface="Arial"/>
            </a:endParaRPr>
          </a:p>
          <a:p>
            <a:pPr algn="l"/>
            <a:r>
              <a:rPr sz="1300" b="0" dirty="0" err="1">
                <a:solidFill>
                  <a:srgbClr val="172D3A"/>
                </a:solidFill>
                <a:latin typeface="Arial"/>
              </a:rPr>
              <a:t>resultado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172D3A"/>
                </a:solidFill>
                <a:latin typeface="Arial"/>
              </a:rPr>
              <a:t>ou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172D3A"/>
                </a:solidFill>
                <a:latin typeface="Arial"/>
              </a:rPr>
              <a:t>dimensão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47304" y="2606040"/>
            <a:ext cx="3337560" cy="2971800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03336" y="2834640"/>
            <a:ext cx="502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C9A227"/>
                </a:solidFill>
                <a:latin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03336" y="3383280"/>
            <a:ext cx="2651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054F6B"/>
                </a:solidFill>
                <a:latin typeface="Arial"/>
              </a:rPr>
              <a:t>Pilar três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03336" y="4069080"/>
            <a:ext cx="2069797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0" dirty="0" err="1">
                <a:solidFill>
                  <a:srgbClr val="172D3A"/>
                </a:solidFill>
                <a:latin typeface="Arial"/>
              </a:rPr>
              <a:t>Descrição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 breve do </a:t>
            </a:r>
            <a:r>
              <a:rPr sz="1300" b="0" dirty="0" err="1">
                <a:solidFill>
                  <a:srgbClr val="172D3A"/>
                </a:solidFill>
                <a:latin typeface="Arial"/>
              </a:rPr>
              <a:t>eixo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, </a:t>
            </a:r>
            <a:endParaRPr lang="pt-BR" sz="1300" b="0" dirty="0">
              <a:solidFill>
                <a:srgbClr val="172D3A"/>
              </a:solidFill>
              <a:latin typeface="Arial"/>
            </a:endParaRPr>
          </a:p>
          <a:p>
            <a:pPr algn="l"/>
            <a:r>
              <a:rPr sz="1300" b="0" dirty="0" err="1">
                <a:solidFill>
                  <a:srgbClr val="172D3A"/>
                </a:solidFill>
                <a:latin typeface="Arial"/>
              </a:rPr>
              <a:t>resultado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172D3A"/>
                </a:solidFill>
                <a:latin typeface="Arial"/>
              </a:rPr>
              <a:t>ou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 </a:t>
            </a:r>
            <a:r>
              <a:rPr sz="1300" b="0" dirty="0" err="1">
                <a:solidFill>
                  <a:srgbClr val="172D3A"/>
                </a:solidFill>
                <a:latin typeface="Arial"/>
              </a:rPr>
              <a:t>dimensão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6419088"/>
            <a:ext cx="420624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60920" y="6419088"/>
            <a:ext cx="384048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a8f2d5aa-744c-4de8-9599-400a4aaf6e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6236208"/>
            <a:ext cx="530352" cy="39776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58368" y="6473952"/>
            <a:ext cx="27432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00" b="1">
                <a:solidFill>
                  <a:srgbClr val="627680"/>
                </a:solidFill>
                <a:latin typeface="Arial"/>
              </a:rPr>
              <a:t>PPGEA - UFV | 65 ANOS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92840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00" b="0">
                <a:solidFill>
                  <a:srgbClr val="627680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PPGEA_UFV_logo_65_anos_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01168"/>
            <a:ext cx="2057400" cy="12718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325880"/>
            <a:ext cx="79552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054F6B"/>
                </a:solidFill>
                <a:latin typeface="Arial"/>
              </a:rPr>
              <a:t>Resultados em números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847088"/>
            <a:ext cx="658368" cy="36576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1975104"/>
            <a:ext cx="77724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118BB6"/>
                </a:solidFill>
                <a:latin typeface="Arial"/>
              </a:rPr>
              <a:t>Indicadores principais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2651760"/>
            <a:ext cx="2450592" cy="1828800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2880360"/>
            <a:ext cx="2057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900" b="1">
                <a:solidFill>
                  <a:srgbClr val="054F6B"/>
                </a:solidFill>
                <a:latin typeface="Arial"/>
              </a:rPr>
              <a:t>65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794760"/>
            <a:ext cx="1965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0">
                <a:solidFill>
                  <a:srgbClr val="627680"/>
                </a:solidFill>
                <a:latin typeface="Arial"/>
              </a:rPr>
              <a:t>anos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56432" y="2651760"/>
            <a:ext cx="2450592" cy="1828800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639312" y="2880360"/>
            <a:ext cx="2057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900" b="1">
                <a:solidFill>
                  <a:srgbClr val="054F6B"/>
                </a:solidFill>
                <a:latin typeface="Arial"/>
              </a:rPr>
              <a:t>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85031" y="3794760"/>
            <a:ext cx="1965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0">
                <a:solidFill>
                  <a:srgbClr val="627680"/>
                </a:solidFill>
                <a:latin typeface="Arial"/>
              </a:rPr>
              <a:t>docentes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27064" y="2651760"/>
            <a:ext cx="2450592" cy="1828800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9944" y="2880360"/>
            <a:ext cx="2057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900" b="1">
                <a:solidFill>
                  <a:srgbClr val="054F6B"/>
                </a:solidFill>
                <a:latin typeface="Arial"/>
              </a:rPr>
              <a:t>320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55664" y="3794760"/>
            <a:ext cx="1965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0">
                <a:solidFill>
                  <a:srgbClr val="627680"/>
                </a:solidFill>
                <a:latin typeface="Arial"/>
              </a:rPr>
              <a:t>egressos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997696" y="2651760"/>
            <a:ext cx="2450592" cy="1828800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80576" y="2880360"/>
            <a:ext cx="2057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900" b="1">
                <a:solidFill>
                  <a:srgbClr val="054F6B"/>
                </a:solidFill>
                <a:latin typeface="Arial"/>
              </a:rPr>
              <a:t>18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26296" y="3794760"/>
            <a:ext cx="1965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0">
                <a:solidFill>
                  <a:srgbClr val="627680"/>
                </a:solidFill>
                <a:latin typeface="Arial"/>
              </a:rPr>
              <a:t>projetos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6419088"/>
            <a:ext cx="420624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60920" y="6419088"/>
            <a:ext cx="384048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a8f2d5aa-744c-4de8-9599-400a4aaf6e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6236208"/>
            <a:ext cx="530352" cy="39776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58368" y="6473952"/>
            <a:ext cx="27432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00" b="1">
                <a:solidFill>
                  <a:srgbClr val="627680"/>
                </a:solidFill>
                <a:latin typeface="Arial"/>
              </a:rPr>
              <a:t>PPGEA - UFV | 65 ANOS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92840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00" b="0">
                <a:solidFill>
                  <a:srgbClr val="627680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PPGEA_UFV_logo_65_anos_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01168"/>
            <a:ext cx="2057400" cy="12718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325880"/>
            <a:ext cx="79552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054F6B"/>
                </a:solidFill>
                <a:latin typeface="Arial"/>
              </a:rPr>
              <a:t>Gráfico ou série temporal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847088"/>
            <a:ext cx="658368" cy="36576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1975104"/>
            <a:ext cx="77724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118BB6"/>
                </a:solidFill>
                <a:latin typeface="Arial"/>
              </a:rPr>
              <a:t>Área preparada para inserir gráfico editável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2514600"/>
            <a:ext cx="7132320" cy="3154680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234440" y="4069080"/>
            <a:ext cx="658368" cy="1097280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78992" y="5321808"/>
            <a:ext cx="960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627680"/>
                </a:solidFill>
                <a:latin typeface="Arial"/>
              </a:rPr>
              <a:t>2022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68880" y="3611880"/>
            <a:ext cx="658368" cy="1554480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313432" y="5321808"/>
            <a:ext cx="960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627680"/>
                </a:solidFill>
                <a:latin typeface="Arial"/>
              </a:rPr>
              <a:t>2023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03320" y="3246120"/>
            <a:ext cx="658368" cy="1920240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547872" y="5321808"/>
            <a:ext cx="960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627680"/>
                </a:solidFill>
                <a:latin typeface="Arial"/>
              </a:rPr>
              <a:t>2024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37760" y="2834640"/>
            <a:ext cx="658368" cy="2331720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782312" y="5321808"/>
            <a:ext cx="960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627680"/>
                </a:solidFill>
                <a:latin typeface="Arial"/>
              </a:rPr>
              <a:t>2025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2423160"/>
            <a:ext cx="658368" cy="2743200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016752" y="5321808"/>
            <a:ext cx="960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627680"/>
                </a:solidFill>
                <a:latin typeface="Arial"/>
              </a:rPr>
              <a:t>2026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75320" y="2514600"/>
            <a:ext cx="3017520" cy="3154680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549640" y="278892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054F6B"/>
                </a:solidFill>
                <a:latin typeface="Arial"/>
              </a:rPr>
              <a:t>Leitura do gráfico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49640" y="3520440"/>
            <a:ext cx="219456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172D3A"/>
                </a:solidFill>
                <a:latin typeface="Arial"/>
              </a:rPr>
              <a:t>• Tendência principal
• Mudança relevante
• Implicação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6419088"/>
            <a:ext cx="420624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7360920" y="6419088"/>
            <a:ext cx="384048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a8f2d5aa-744c-4de8-9599-400a4aaf6e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6236208"/>
            <a:ext cx="530352" cy="39776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58368" y="6473952"/>
            <a:ext cx="27432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00" b="1">
                <a:solidFill>
                  <a:srgbClr val="627680"/>
                </a:solidFill>
                <a:latin typeface="Arial"/>
              </a:rPr>
              <a:t>PPGEA - UFV | 65 ANOS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92840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00" b="0">
                <a:solidFill>
                  <a:srgbClr val="627680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PPGEA_UFV_logo_65_anos_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01168"/>
            <a:ext cx="2057400" cy="12718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325880"/>
            <a:ext cx="79552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054F6B"/>
                </a:solidFill>
                <a:latin typeface="Arial"/>
              </a:rPr>
              <a:t>Tabela comparativa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847088"/>
            <a:ext cx="658368" cy="36576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1975104"/>
            <a:ext cx="77724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118BB6"/>
                </a:solidFill>
                <a:latin typeface="Arial"/>
              </a:rPr>
              <a:t>Resultados, critérios ou cenários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2560320"/>
            <a:ext cx="2834640" cy="502920"/>
          </a:xfrm>
          <a:prstGeom prst="rect">
            <a:avLst/>
          </a:prstGeom>
          <a:solidFill>
            <a:srgbClr val="054F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2633472"/>
            <a:ext cx="2651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rial"/>
              </a:rPr>
              <a:t>Critério</a:t>
            </a:r>
          </a:p>
        </p:txBody>
      </p:sp>
      <p:sp>
        <p:nvSpPr>
          <p:cNvPr id="9" name="Rectangle 8"/>
          <p:cNvSpPr/>
          <p:nvPr/>
        </p:nvSpPr>
        <p:spPr>
          <a:xfrm>
            <a:off x="3566160" y="2560320"/>
            <a:ext cx="2194560" cy="502920"/>
          </a:xfrm>
          <a:prstGeom prst="rect">
            <a:avLst/>
          </a:prstGeom>
          <a:solidFill>
            <a:srgbClr val="054F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0" y="2633472"/>
            <a:ext cx="20116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rial"/>
              </a:rPr>
              <a:t>Cenário 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60720" y="2560320"/>
            <a:ext cx="2194560" cy="502920"/>
          </a:xfrm>
          <a:prstGeom prst="rect">
            <a:avLst/>
          </a:prstGeom>
          <a:solidFill>
            <a:srgbClr val="054F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852160" y="2633472"/>
            <a:ext cx="20116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rial"/>
              </a:rPr>
              <a:t>Cenário 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55280" y="2560320"/>
            <a:ext cx="3383280" cy="502920"/>
          </a:xfrm>
          <a:prstGeom prst="rect">
            <a:avLst/>
          </a:prstGeom>
          <a:solidFill>
            <a:srgbClr val="054F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046720" y="2633472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rial"/>
              </a:rPr>
              <a:t>Observação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3081527"/>
            <a:ext cx="2834640" cy="5303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3200400"/>
            <a:ext cx="2651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172D3A"/>
                </a:solidFill>
                <a:latin typeface="Arial"/>
              </a:rPr>
              <a:t>Indicador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566160" y="3081527"/>
            <a:ext cx="2194560" cy="5303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657600" y="3200400"/>
            <a:ext cx="2011679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172D3A"/>
                </a:solidFill>
                <a:latin typeface="Arial"/>
              </a:rPr>
              <a:t>Valor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60720" y="3081527"/>
            <a:ext cx="2194560" cy="5303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852160" y="3200400"/>
            <a:ext cx="2011679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172D3A"/>
                </a:solidFill>
                <a:latin typeface="Arial"/>
              </a:rPr>
              <a:t>Valor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955280" y="3081527"/>
            <a:ext cx="3383280" cy="5303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046720" y="3200400"/>
            <a:ext cx="3200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172D3A"/>
                </a:solidFill>
                <a:latin typeface="Arial"/>
              </a:rPr>
              <a:t>Comentário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31520" y="3648456"/>
            <a:ext cx="2834640" cy="530352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22960" y="3767328"/>
            <a:ext cx="2651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172D3A"/>
                </a:solidFill>
                <a:latin typeface="Arial"/>
              </a:rPr>
              <a:t>Indicador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66160" y="3648456"/>
            <a:ext cx="2194560" cy="530352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657600" y="3767328"/>
            <a:ext cx="2011679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172D3A"/>
                </a:solidFill>
                <a:latin typeface="Arial"/>
              </a:rPr>
              <a:t>Valor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760720" y="3648456"/>
            <a:ext cx="2194560" cy="530352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852160" y="3767328"/>
            <a:ext cx="2011679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172D3A"/>
                </a:solidFill>
                <a:latin typeface="Arial"/>
              </a:rPr>
              <a:t>Valor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955280" y="3648456"/>
            <a:ext cx="3383280" cy="530352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046720" y="3767328"/>
            <a:ext cx="3200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172D3A"/>
                </a:solidFill>
                <a:latin typeface="Arial"/>
              </a:rPr>
              <a:t>Comentário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31520" y="4215383"/>
            <a:ext cx="2834640" cy="5303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22960" y="4334256"/>
            <a:ext cx="2651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172D3A"/>
                </a:solidFill>
                <a:latin typeface="Arial"/>
              </a:rPr>
              <a:t>Indicador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66160" y="4215383"/>
            <a:ext cx="2194560" cy="5303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3657600" y="4334256"/>
            <a:ext cx="2011679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172D3A"/>
                </a:solidFill>
                <a:latin typeface="Arial"/>
              </a:rPr>
              <a:t>Valor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760720" y="4215383"/>
            <a:ext cx="2194560" cy="5303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5852160" y="4334256"/>
            <a:ext cx="2011679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172D3A"/>
                </a:solidFill>
                <a:latin typeface="Arial"/>
              </a:rPr>
              <a:t>Valor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955280" y="4215383"/>
            <a:ext cx="3383280" cy="5303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8046720" y="4334256"/>
            <a:ext cx="3200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172D3A"/>
                </a:solidFill>
                <a:latin typeface="Arial"/>
              </a:rPr>
              <a:t>Comentário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31520" y="4782312"/>
            <a:ext cx="2834640" cy="530352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22960" y="4901183"/>
            <a:ext cx="26517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172D3A"/>
                </a:solidFill>
                <a:latin typeface="Arial"/>
              </a:rPr>
              <a:t>Indicador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566160" y="4782312"/>
            <a:ext cx="2194560" cy="530352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3657600" y="4901183"/>
            <a:ext cx="2011679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172D3A"/>
                </a:solidFill>
                <a:latin typeface="Arial"/>
              </a:rPr>
              <a:t>Valor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760720" y="4782312"/>
            <a:ext cx="2194560" cy="530352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5852160" y="4901183"/>
            <a:ext cx="2011679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172D3A"/>
                </a:solidFill>
                <a:latin typeface="Arial"/>
              </a:rPr>
              <a:t>Valor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955280" y="4782312"/>
            <a:ext cx="3383280" cy="530352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8046720" y="4901183"/>
            <a:ext cx="3200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0">
                <a:solidFill>
                  <a:srgbClr val="172D3A"/>
                </a:solidFill>
                <a:latin typeface="Arial"/>
              </a:rPr>
              <a:t>Comentário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40080" y="6419088"/>
            <a:ext cx="420624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7360920" y="6419088"/>
            <a:ext cx="384048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9" name="Picture 48" descr="a8f2d5aa-744c-4de8-9599-400a4aaf6e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6236208"/>
            <a:ext cx="530352" cy="397764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658368" y="6473952"/>
            <a:ext cx="27432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00" b="1">
                <a:solidFill>
                  <a:srgbClr val="627680"/>
                </a:solidFill>
                <a:latin typeface="Arial"/>
              </a:rPr>
              <a:t>PPGEA - UFV | 65 ANOS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292840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00" b="0">
                <a:solidFill>
                  <a:srgbClr val="627680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PPGEA_UFV_logo_65_anos_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01168"/>
            <a:ext cx="2057400" cy="12718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325880"/>
            <a:ext cx="79552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054F6B"/>
                </a:solidFill>
                <a:latin typeface="Arial"/>
              </a:rPr>
              <a:t>Processo em quatro etapas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847088"/>
            <a:ext cx="658368" cy="36576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1975104"/>
            <a:ext cx="77724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118BB6"/>
                </a:solidFill>
                <a:latin typeface="Arial"/>
              </a:rPr>
              <a:t>Fluxo, método ou linha do tempo</a:t>
            </a:r>
          </a:p>
        </p:txBody>
      </p:sp>
      <p:sp>
        <p:nvSpPr>
          <p:cNvPr id="7" name="Rectangle 6"/>
          <p:cNvSpPr/>
          <p:nvPr/>
        </p:nvSpPr>
        <p:spPr>
          <a:xfrm>
            <a:off x="1234440" y="3749039"/>
            <a:ext cx="9509760" cy="3657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051560" y="3401568"/>
            <a:ext cx="731520" cy="731520"/>
          </a:xfrm>
          <a:prstGeom prst="rect">
            <a:avLst/>
          </a:prstGeom>
          <a:solidFill>
            <a:srgbClr val="054F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3529584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407408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solidFill>
                  <a:srgbClr val="054F6B"/>
                </a:solidFill>
                <a:latin typeface="Arial"/>
              </a:rPr>
              <a:t>Diagnóstico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4800600"/>
            <a:ext cx="1554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0">
                <a:solidFill>
                  <a:srgbClr val="627680"/>
                </a:solidFill>
                <a:latin typeface="Arial"/>
              </a:rPr>
              <a:t>Descrição curta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31920" y="3401568"/>
            <a:ext cx="731520" cy="731520"/>
          </a:xfrm>
          <a:prstGeom prst="rect">
            <a:avLst/>
          </a:prstGeom>
          <a:solidFill>
            <a:srgbClr val="054F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931920" y="3529584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0439" y="4407408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solidFill>
                  <a:srgbClr val="054F6B"/>
                </a:solidFill>
                <a:latin typeface="Arial"/>
              </a:rPr>
              <a:t>Análise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0439" y="4800600"/>
            <a:ext cx="1554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0">
                <a:solidFill>
                  <a:srgbClr val="627680"/>
                </a:solidFill>
                <a:latin typeface="Arial"/>
              </a:rPr>
              <a:t>Descrição curta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12279" y="3401568"/>
            <a:ext cx="731520" cy="731520"/>
          </a:xfrm>
          <a:prstGeom prst="rect">
            <a:avLst/>
          </a:prstGeom>
          <a:solidFill>
            <a:srgbClr val="054F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12279" y="3529584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799" y="4407408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solidFill>
                  <a:srgbClr val="054F6B"/>
                </a:solidFill>
                <a:latin typeface="Arial"/>
              </a:rPr>
              <a:t>Implementação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799" y="4800600"/>
            <a:ext cx="1554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0">
                <a:solidFill>
                  <a:srgbClr val="627680"/>
                </a:solidFill>
                <a:latin typeface="Arial"/>
              </a:rPr>
              <a:t>Descrição curta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692640" y="3401568"/>
            <a:ext cx="731520" cy="731520"/>
          </a:xfrm>
          <a:prstGeom prst="rect">
            <a:avLst/>
          </a:prstGeom>
          <a:solidFill>
            <a:srgbClr val="054F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692640" y="3529584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81160" y="4407408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 b="1">
                <a:solidFill>
                  <a:srgbClr val="054F6B"/>
                </a:solidFill>
                <a:latin typeface="Arial"/>
              </a:rPr>
              <a:t>Avaliação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81160" y="4800600"/>
            <a:ext cx="1554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0">
                <a:solidFill>
                  <a:srgbClr val="627680"/>
                </a:solidFill>
                <a:latin typeface="Arial"/>
              </a:rPr>
              <a:t>Descrição curta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0080" y="6419088"/>
            <a:ext cx="420624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360920" y="6419088"/>
            <a:ext cx="384048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a8f2d5aa-744c-4de8-9599-400a4aaf6e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6236208"/>
            <a:ext cx="530352" cy="39776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58368" y="6473952"/>
            <a:ext cx="27432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00" b="1">
                <a:solidFill>
                  <a:srgbClr val="627680"/>
                </a:solidFill>
                <a:latin typeface="Arial"/>
              </a:rPr>
              <a:t>PPGEA - UFV | 65 ANOS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292840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00" b="0">
                <a:solidFill>
                  <a:srgbClr val="627680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PPGEA_UFV_logo_65_anos_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365760"/>
            <a:ext cx="2423160" cy="14979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" y="1965960"/>
            <a:ext cx="6400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800" b="1">
                <a:solidFill>
                  <a:srgbClr val="C9A227"/>
                </a:solidFill>
                <a:latin typeface="Arial"/>
              </a:rPr>
              <a:t>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2148840"/>
            <a:ext cx="787908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 dirty="0">
                <a:solidFill>
                  <a:srgbClr val="054F6B"/>
                </a:solidFill>
                <a:latin typeface="Arial"/>
              </a:rPr>
              <a:t>Uma </a:t>
            </a:r>
            <a:r>
              <a:rPr sz="2700" b="1" dirty="0" err="1">
                <a:solidFill>
                  <a:srgbClr val="054F6B"/>
                </a:solidFill>
                <a:latin typeface="Arial"/>
              </a:rPr>
              <a:t>mensagem</a:t>
            </a:r>
            <a:r>
              <a:rPr sz="2700" b="1" dirty="0">
                <a:solidFill>
                  <a:srgbClr val="054F6B"/>
                </a:solidFill>
                <a:latin typeface="Arial"/>
              </a:rPr>
              <a:t> central, </a:t>
            </a:r>
            <a:r>
              <a:rPr sz="2700" b="1" dirty="0" err="1">
                <a:solidFill>
                  <a:srgbClr val="054F6B"/>
                </a:solidFill>
                <a:latin typeface="Arial"/>
              </a:rPr>
              <a:t>citação</a:t>
            </a:r>
            <a:r>
              <a:rPr sz="2700" b="1" dirty="0">
                <a:solidFill>
                  <a:srgbClr val="054F6B"/>
                </a:solidFill>
                <a:latin typeface="Arial"/>
              </a:rPr>
              <a:t> </a:t>
            </a:r>
            <a:r>
              <a:rPr sz="2700" b="1" dirty="0" err="1">
                <a:solidFill>
                  <a:srgbClr val="054F6B"/>
                </a:solidFill>
                <a:latin typeface="Arial"/>
              </a:rPr>
              <a:t>ou</a:t>
            </a:r>
            <a:r>
              <a:rPr sz="2700" b="1" dirty="0">
                <a:solidFill>
                  <a:srgbClr val="054F6B"/>
                </a:solidFill>
                <a:latin typeface="Arial"/>
              </a:rPr>
              <a:t> </a:t>
            </a:r>
            <a:r>
              <a:rPr sz="2700" b="1" dirty="0" err="1">
                <a:solidFill>
                  <a:srgbClr val="054F6B"/>
                </a:solidFill>
                <a:latin typeface="Arial"/>
              </a:rPr>
              <a:t>conclusão</a:t>
            </a:r>
            <a:r>
              <a:rPr sz="2700" b="1" dirty="0">
                <a:solidFill>
                  <a:srgbClr val="054F6B"/>
                </a:solidFill>
                <a:latin typeface="Arial"/>
              </a:rPr>
              <a:t> </a:t>
            </a:r>
            <a:endParaRPr lang="pt-BR" sz="2700" b="1" dirty="0">
              <a:solidFill>
                <a:srgbClr val="054F6B"/>
              </a:solidFill>
              <a:latin typeface="Arial"/>
            </a:endParaRPr>
          </a:p>
          <a:p>
            <a:pPr algn="l"/>
            <a:r>
              <a:rPr sz="2700" b="1" dirty="0">
                <a:solidFill>
                  <a:srgbClr val="054F6B"/>
                </a:solidFill>
                <a:latin typeface="Arial"/>
              </a:rPr>
              <a:t>que </a:t>
            </a:r>
            <a:r>
              <a:rPr sz="2700" b="1" dirty="0" err="1">
                <a:solidFill>
                  <a:srgbClr val="054F6B"/>
                </a:solidFill>
                <a:latin typeface="Arial"/>
              </a:rPr>
              <a:t>mereça</a:t>
            </a:r>
            <a:r>
              <a:rPr sz="2700" b="1" dirty="0">
                <a:solidFill>
                  <a:srgbClr val="054F6B"/>
                </a:solidFill>
                <a:latin typeface="Arial"/>
              </a:rPr>
              <a:t> </a:t>
            </a:r>
            <a:r>
              <a:rPr sz="2700" b="1" dirty="0" err="1">
                <a:solidFill>
                  <a:srgbClr val="054F6B"/>
                </a:solidFill>
                <a:latin typeface="Arial"/>
              </a:rPr>
              <a:t>ocupar</a:t>
            </a:r>
            <a:r>
              <a:rPr sz="2700" b="1" dirty="0">
                <a:solidFill>
                  <a:srgbClr val="054F6B"/>
                </a:solidFill>
                <a:latin typeface="Arial"/>
              </a:rPr>
              <a:t> o slide </a:t>
            </a:r>
            <a:r>
              <a:rPr sz="2700" b="1" dirty="0" err="1">
                <a:solidFill>
                  <a:srgbClr val="054F6B"/>
                </a:solidFill>
                <a:latin typeface="Arial"/>
              </a:rPr>
              <a:t>inteiro</a:t>
            </a:r>
            <a:r>
              <a:rPr sz="2700" b="1" dirty="0">
                <a:solidFill>
                  <a:srgbClr val="054F6B"/>
                </a:solidFill>
                <a:latin typeface="Arial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3312" y="438912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627680"/>
                </a:solidFill>
                <a:latin typeface="Arial"/>
              </a:rPr>
              <a:t>Autor, fonte ou contexto</a:t>
            </a:r>
          </a:p>
        </p:txBody>
      </p:sp>
      <p:pic>
        <p:nvPicPr>
          <p:cNvPr id="7" name="Picture 6" descr="a8f2d5aa-744c-4de8-9599-400a4aaf6e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080" y="4572000"/>
            <a:ext cx="822960" cy="6172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0080" y="6419088"/>
            <a:ext cx="420624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60920" y="6419088"/>
            <a:ext cx="384048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a8f2d5aa-744c-4de8-9599-400a4aaf6e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6236208"/>
            <a:ext cx="530352" cy="3977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8368" y="6473952"/>
            <a:ext cx="27432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00" b="1">
                <a:solidFill>
                  <a:srgbClr val="627680"/>
                </a:solidFill>
                <a:latin typeface="Arial"/>
              </a:rPr>
              <a:t>PPGEA - UFV | 65 ANOS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92840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00" b="0">
                <a:solidFill>
                  <a:srgbClr val="627680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PPGEA_UFV_logo_65_anos_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01168"/>
            <a:ext cx="2057400" cy="12718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325880"/>
            <a:ext cx="79552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054F6B"/>
                </a:solidFill>
                <a:latin typeface="Arial"/>
              </a:rPr>
              <a:t>Conclusões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847088"/>
            <a:ext cx="658368" cy="36576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1975104"/>
            <a:ext cx="77724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118BB6"/>
                </a:solidFill>
                <a:latin typeface="Arial"/>
              </a:rPr>
              <a:t>Síntese das mensagens principais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606040"/>
            <a:ext cx="502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C9A227"/>
                </a:solidFill>
                <a:latin typeface="Arial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2606040"/>
            <a:ext cx="1965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054F6B"/>
                </a:solidFill>
                <a:latin typeface="Arial"/>
              </a:rPr>
              <a:t>Mensagem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2606040"/>
            <a:ext cx="6858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0">
                <a:solidFill>
                  <a:srgbClr val="172D3A"/>
                </a:solidFill>
                <a:latin typeface="Arial"/>
              </a:rPr>
              <a:t>Conclusão principal em uma frase curta.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3593592"/>
            <a:ext cx="502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C9A227"/>
                </a:solidFill>
                <a:latin typeface="Arial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3593592"/>
            <a:ext cx="1965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054F6B"/>
                </a:solidFill>
                <a:latin typeface="Arial"/>
              </a:rPr>
              <a:t>Mensagem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3593592"/>
            <a:ext cx="6858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0">
                <a:solidFill>
                  <a:srgbClr val="172D3A"/>
                </a:solidFill>
                <a:latin typeface="Arial"/>
              </a:rPr>
              <a:t>Implicação prática ou acadêmica.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" y="4581144"/>
            <a:ext cx="502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1">
                <a:solidFill>
                  <a:srgbClr val="C9A227"/>
                </a:solidFill>
                <a:latin typeface="Arial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3312" y="4581144"/>
            <a:ext cx="1965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054F6B"/>
                </a:solidFill>
                <a:latin typeface="Arial"/>
              </a:rPr>
              <a:t>Mensagem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29000" y="4581144"/>
            <a:ext cx="6858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0">
                <a:solidFill>
                  <a:srgbClr val="172D3A"/>
                </a:solidFill>
                <a:latin typeface="Arial"/>
              </a:rPr>
              <a:t>Próximo passo ou recomendação.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6419088"/>
            <a:ext cx="420624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360920" y="6419088"/>
            <a:ext cx="384048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a8f2d5aa-744c-4de8-9599-400a4aaf6e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6236208"/>
            <a:ext cx="530352" cy="39776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8368" y="6473952"/>
            <a:ext cx="27432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00" b="1">
                <a:solidFill>
                  <a:srgbClr val="627680"/>
                </a:solidFill>
                <a:latin typeface="Arial"/>
              </a:rPr>
              <a:t>PPGEA - UFV | 65 ANOS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92840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00" b="0">
                <a:solidFill>
                  <a:srgbClr val="627680"/>
                </a:solidFill>
                <a:latin typeface="Arial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PPGEA_UFV_logo_65_anos_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01168"/>
            <a:ext cx="2057400" cy="12718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325880"/>
            <a:ext cx="79552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>
                <a:solidFill>
                  <a:srgbClr val="054F6B"/>
                </a:solidFill>
                <a:latin typeface="Arial"/>
              </a:rPr>
              <a:t>Imagem em destaque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847088"/>
            <a:ext cx="658368" cy="36576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1975104"/>
            <a:ext cx="77724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118BB6"/>
                </a:solidFill>
                <a:latin typeface="Arial"/>
              </a:rPr>
              <a:t>Fotografia, mapa, esquema ou resultado visual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2468880"/>
            <a:ext cx="7635240" cy="3383280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" y="3886200"/>
            <a:ext cx="6766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118BB6"/>
                </a:solidFill>
                <a:latin typeface="Arial"/>
              </a:rPr>
              <a:t>IMAGEM EM DESTAQUE</a:t>
            </a:r>
          </a:p>
        </p:txBody>
      </p:sp>
      <p:sp>
        <p:nvSpPr>
          <p:cNvPr id="9" name="Rectangle 8"/>
          <p:cNvSpPr/>
          <p:nvPr/>
        </p:nvSpPr>
        <p:spPr>
          <a:xfrm>
            <a:off x="8732520" y="2468880"/>
            <a:ext cx="2560320" cy="3383280"/>
          </a:xfrm>
          <a:prstGeom prst="rect">
            <a:avLst/>
          </a:prstGeom>
          <a:solidFill>
            <a:srgbClr val="F4F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006840" y="27889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054F6B"/>
                </a:solidFill>
                <a:latin typeface="Arial"/>
              </a:rPr>
              <a:t>Mensagem-chave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06840" y="3566160"/>
            <a:ext cx="1745991" cy="6924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0" dirty="0" err="1">
                <a:solidFill>
                  <a:srgbClr val="172D3A"/>
                </a:solidFill>
                <a:latin typeface="Arial"/>
              </a:rPr>
              <a:t>Interprete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 a </a:t>
            </a:r>
            <a:r>
              <a:rPr sz="1300" b="0" dirty="0" err="1">
                <a:solidFill>
                  <a:srgbClr val="172D3A"/>
                </a:solidFill>
                <a:latin typeface="Arial"/>
              </a:rPr>
              <a:t>imagem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 </a:t>
            </a:r>
            <a:endParaRPr lang="pt-BR" sz="1300" b="0" dirty="0">
              <a:solidFill>
                <a:srgbClr val="172D3A"/>
              </a:solidFill>
              <a:latin typeface="Arial"/>
            </a:endParaRPr>
          </a:p>
          <a:p>
            <a:pPr algn="l"/>
            <a:r>
              <a:rPr sz="1300" b="0" dirty="0">
                <a:solidFill>
                  <a:srgbClr val="172D3A"/>
                </a:solidFill>
                <a:latin typeface="Arial"/>
              </a:rPr>
              <a:t>e </a:t>
            </a:r>
            <a:r>
              <a:rPr sz="1300" b="0" dirty="0" err="1">
                <a:solidFill>
                  <a:srgbClr val="172D3A"/>
                </a:solidFill>
                <a:latin typeface="Arial"/>
              </a:rPr>
              <a:t>destaque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 o que</a:t>
            </a:r>
            <a:endParaRPr lang="pt-BR" sz="1300" b="0" dirty="0">
              <a:solidFill>
                <a:srgbClr val="172D3A"/>
              </a:solidFill>
              <a:latin typeface="Arial"/>
            </a:endParaRPr>
          </a:p>
          <a:p>
            <a:pPr algn="l"/>
            <a:r>
              <a:rPr sz="1300" b="0" dirty="0" err="1">
                <a:solidFill>
                  <a:srgbClr val="172D3A"/>
                </a:solidFill>
                <a:latin typeface="Arial"/>
              </a:rPr>
              <a:t>deve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 ser </a:t>
            </a:r>
            <a:r>
              <a:rPr sz="1300" b="0" dirty="0" err="1">
                <a:solidFill>
                  <a:srgbClr val="172D3A"/>
                </a:solidFill>
                <a:latin typeface="Arial"/>
              </a:rPr>
              <a:t>observado</a:t>
            </a:r>
            <a:r>
              <a:rPr sz="1300" b="0" dirty="0">
                <a:solidFill>
                  <a:srgbClr val="172D3A"/>
                </a:solidFill>
                <a:latin typeface="Arial"/>
              </a:rPr>
              <a:t>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419088"/>
            <a:ext cx="420624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360920" y="6419088"/>
            <a:ext cx="3840480" cy="13716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a8f2d5aa-744c-4de8-9599-400a4aaf6e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6236208"/>
            <a:ext cx="530352" cy="39776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58368" y="6473952"/>
            <a:ext cx="27432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00" b="1">
                <a:solidFill>
                  <a:srgbClr val="627680"/>
                </a:solidFill>
                <a:latin typeface="Arial"/>
              </a:rPr>
              <a:t>PPGEA - UFV | 65 ANOS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92840" y="6473952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00" b="0">
                <a:solidFill>
                  <a:srgbClr val="627680"/>
                </a:solidFill>
                <a:latin typeface="Arial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4F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118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00584" y="0"/>
            <a:ext cx="22860" cy="6858000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2" y="2514600"/>
            <a:ext cx="5029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100" b="1">
                <a:solidFill>
                  <a:srgbClr val="FFFFFF"/>
                </a:solidFill>
                <a:latin typeface="Arial"/>
              </a:rPr>
              <a:t>OBRIGADO(A)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310128"/>
            <a:ext cx="5029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Arial"/>
              </a:rPr>
              <a:t>Nome do(a) apresentador(a)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730752"/>
            <a:ext cx="5029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Arial"/>
              </a:rPr>
              <a:t>e-mail@ufv.br • ppgea@ufv.br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468</Words>
  <Application>Microsoft Office PowerPoint</Application>
  <PresentationFormat>Widescreen</PresentationFormat>
  <Paragraphs>154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Viviani</dc:creator>
  <cp:keywords/>
  <dc:description>generated using python-pptx</dc:description>
  <cp:lastModifiedBy>Viviani Lirio</cp:lastModifiedBy>
  <cp:revision>3</cp:revision>
  <dcterms:created xsi:type="dcterms:W3CDTF">2013-01-27T09:14:16Z</dcterms:created>
  <dcterms:modified xsi:type="dcterms:W3CDTF">2026-09-17T12:43:31Z</dcterms:modified>
  <cp:category/>
</cp:coreProperties>
</file>